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Lobster"/>
      <p:regular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Lobster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58fd56f79f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58fd56f79f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100"/>
              <a:buChar char="-"/>
            </a:pPr>
            <a:r>
              <a:rPr lang="en" sz="16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&lt;to verify system is feasible, we modelled transition system in PRISM&gt;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6edd6f077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6edd6f077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460fc8e5b6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460fc8e5b6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50bbf3d2c9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50bbf3d2c9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50bbf3d2c9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50bbf3d2c9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460fc8e5b6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460fc8e5b6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1faf9949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1faf9949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0bbf3d2c9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0bbf3d2c9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60fc8e5b6_0_2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60fc8e5b6_0_2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6edd6f07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6edd6f07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56edd6f07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56edd6f07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6edd6f077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56edd6f077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6edd6f077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6edd6f077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Relationship Id="rId4" Type="http://schemas.openxmlformats.org/officeDocument/2006/relationships/image" Target="../media/image3.png"/><Relationship Id="rId5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675400" y="482500"/>
            <a:ext cx="8027100" cy="12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Optimizing</a:t>
            </a:r>
            <a:r>
              <a:rPr lang="en" sz="3400"/>
              <a:t> HRI Interactions for NAO</a:t>
            </a:r>
            <a:endParaRPr sz="3400"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7950" y="1302050"/>
            <a:ext cx="57153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Leonard Ramsey and Zoya Yeprem</a:t>
            </a:r>
            <a:endParaRPr sz="1800"/>
          </a:p>
        </p:txBody>
      </p:sp>
      <p:pic>
        <p:nvPicPr>
          <p:cNvPr id="88" name="Google Shape;88;p13"/>
          <p:cNvPicPr preferRelativeResize="0"/>
          <p:nvPr/>
        </p:nvPicPr>
        <p:blipFill rotWithShape="1">
          <a:blip r:embed="rId3">
            <a:alphaModFix/>
          </a:blip>
          <a:srcRect b="7164" l="0" r="0" t="7241"/>
          <a:stretch/>
        </p:blipFill>
        <p:spPr>
          <a:xfrm>
            <a:off x="0" y="1807900"/>
            <a:ext cx="9144000" cy="3330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</a:t>
            </a:r>
            <a:r>
              <a:rPr lang="en"/>
              <a:t> Overview</a:t>
            </a:r>
            <a:endParaRPr/>
          </a:p>
        </p:txBody>
      </p:sp>
      <p:pic>
        <p:nvPicPr>
          <p:cNvPr id="152" name="Google Shape;152;p22"/>
          <p:cNvPicPr preferRelativeResize="0"/>
          <p:nvPr/>
        </p:nvPicPr>
        <p:blipFill rotWithShape="1">
          <a:blip r:embed="rId3">
            <a:alphaModFix/>
          </a:blip>
          <a:srcRect b="0" l="1136" r="0" t="0"/>
          <a:stretch/>
        </p:blipFill>
        <p:spPr>
          <a:xfrm>
            <a:off x="729450" y="1840750"/>
            <a:ext cx="5990024" cy="2979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Google Shape;15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12773" y="3719850"/>
            <a:ext cx="2097475" cy="126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Overview</a:t>
            </a:r>
            <a:endParaRPr/>
          </a:p>
        </p:txBody>
      </p:sp>
      <p:sp>
        <p:nvSpPr>
          <p:cNvPr id="159" name="Google Shape;159;p23"/>
          <p:cNvSpPr/>
          <p:nvPr/>
        </p:nvSpPr>
        <p:spPr>
          <a:xfrm>
            <a:off x="6483550" y="3210700"/>
            <a:ext cx="1792152" cy="897696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Algorithm</a:t>
            </a:r>
            <a:endParaRPr b="1" sz="1200"/>
          </a:p>
        </p:txBody>
      </p:sp>
      <p:pic>
        <p:nvPicPr>
          <p:cNvPr id="160" name="Google Shape;160;p23"/>
          <p:cNvPicPr preferRelativeResize="0"/>
          <p:nvPr/>
        </p:nvPicPr>
        <p:blipFill rotWithShape="1">
          <a:blip r:embed="rId3">
            <a:alphaModFix/>
          </a:blip>
          <a:srcRect b="0" l="38159" r="14193" t="0"/>
          <a:stretch/>
        </p:blipFill>
        <p:spPr>
          <a:xfrm>
            <a:off x="3310225" y="2628175"/>
            <a:ext cx="1383299" cy="206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3"/>
          <p:cNvPicPr preferRelativeResize="0"/>
          <p:nvPr/>
        </p:nvPicPr>
        <p:blipFill rotWithShape="1">
          <a:blip r:embed="rId4">
            <a:alphaModFix/>
          </a:blip>
          <a:srcRect b="0" l="0" r="16756" t="0"/>
          <a:stretch/>
        </p:blipFill>
        <p:spPr>
          <a:xfrm>
            <a:off x="437800" y="2761788"/>
            <a:ext cx="1494600" cy="1795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" name="Google Shape;162;p23"/>
          <p:cNvCxnSpPr>
            <a:stCxn id="161" idx="3"/>
            <a:endCxn id="160" idx="1"/>
          </p:cNvCxnSpPr>
          <p:nvPr/>
        </p:nvCxnSpPr>
        <p:spPr>
          <a:xfrm>
            <a:off x="1932400" y="3659525"/>
            <a:ext cx="1377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3" name="Google Shape;163;p23"/>
          <p:cNvCxnSpPr>
            <a:stCxn id="160" idx="3"/>
            <a:endCxn id="159" idx="2"/>
          </p:cNvCxnSpPr>
          <p:nvPr/>
        </p:nvCxnSpPr>
        <p:spPr>
          <a:xfrm>
            <a:off x="4693524" y="3659538"/>
            <a:ext cx="17955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4" name="Google Shape;164;p23"/>
          <p:cNvSpPr txBox="1"/>
          <p:nvPr/>
        </p:nvSpPr>
        <p:spPr>
          <a:xfrm>
            <a:off x="2227125" y="3162300"/>
            <a:ext cx="785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Input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5" name="Google Shape;165;p23"/>
          <p:cNvSpPr txBox="1"/>
          <p:nvPr/>
        </p:nvSpPr>
        <p:spPr>
          <a:xfrm>
            <a:off x="2227125" y="4076700"/>
            <a:ext cx="7854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Output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6" name="Google Shape;166;p23"/>
          <p:cNvCxnSpPr/>
          <p:nvPr/>
        </p:nvCxnSpPr>
        <p:spPr>
          <a:xfrm>
            <a:off x="1932400" y="4040525"/>
            <a:ext cx="1377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triangle"/>
            <a:tailEnd len="med" w="med" type="none"/>
          </a:ln>
        </p:spPr>
      </p:cxnSp>
      <p:cxnSp>
        <p:nvCxnSpPr>
          <p:cNvPr id="167" name="Google Shape;167;p23"/>
          <p:cNvCxnSpPr/>
          <p:nvPr/>
        </p:nvCxnSpPr>
        <p:spPr>
          <a:xfrm rot="10800000">
            <a:off x="4695175" y="4040525"/>
            <a:ext cx="1792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168" name="Google Shape;168;p23"/>
          <p:cNvPicPr preferRelativeResize="0"/>
          <p:nvPr/>
        </p:nvPicPr>
        <p:blipFill rotWithShape="1">
          <a:blip r:embed="rId5">
            <a:alphaModFix/>
          </a:blip>
          <a:srcRect b="17358" l="15941" r="16481" t="22577"/>
          <a:stretch/>
        </p:blipFill>
        <p:spPr>
          <a:xfrm>
            <a:off x="6874638" y="1645925"/>
            <a:ext cx="1009975" cy="897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9" name="Google Shape;169;p23"/>
          <p:cNvCxnSpPr>
            <a:stCxn id="168" idx="2"/>
            <a:endCxn id="159" idx="3"/>
          </p:cNvCxnSpPr>
          <p:nvPr/>
        </p:nvCxnSpPr>
        <p:spPr>
          <a:xfrm>
            <a:off x="7379625" y="2543626"/>
            <a:ext cx="0" cy="7185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0" name="Google Shape;170;p23"/>
          <p:cNvSpPr txBox="1"/>
          <p:nvPr/>
        </p:nvSpPr>
        <p:spPr>
          <a:xfrm>
            <a:off x="7490300" y="2676775"/>
            <a:ext cx="1377900" cy="4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Lato"/>
                <a:ea typeface="Lato"/>
                <a:cs typeface="Lato"/>
                <a:sym typeface="Lato"/>
              </a:rPr>
              <a:t>Specifications</a:t>
            </a:r>
            <a:endParaRPr b="1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4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Conclusion</a:t>
            </a:r>
            <a:endParaRPr sz="36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181" name="Google Shape;181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There are not many applications for non-safety critical systems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So far, we have verified that our model satisfies properties relevant and important to this application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Next, we will look into using a solver to generate outputs for the NAO robot and complete an implementation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Questions?</a:t>
            </a:r>
            <a:endParaRPr sz="3600"/>
          </a:p>
        </p:txBody>
      </p:sp>
      <p:pic>
        <p:nvPicPr>
          <p:cNvPr id="187" name="Google Shape;18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525586" y="1322450"/>
            <a:ext cx="3618414" cy="382105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6"/>
          <p:cNvSpPr txBox="1"/>
          <p:nvPr/>
        </p:nvSpPr>
        <p:spPr>
          <a:xfrm rot="1511305">
            <a:off x="6438573" y="800020"/>
            <a:ext cx="647797" cy="85661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Lobster"/>
                <a:ea typeface="Lobster"/>
                <a:cs typeface="Lobster"/>
                <a:sym typeface="Lobster"/>
              </a:rPr>
              <a:t>?</a:t>
            </a:r>
            <a:endParaRPr sz="6000"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89" name="Google Shape;189;p26"/>
          <p:cNvSpPr txBox="1"/>
          <p:nvPr/>
        </p:nvSpPr>
        <p:spPr>
          <a:xfrm rot="-2423814">
            <a:off x="5125910" y="568426"/>
            <a:ext cx="647607" cy="85634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Lobster"/>
                <a:ea typeface="Lobster"/>
                <a:cs typeface="Lobster"/>
                <a:sym typeface="Lobster"/>
              </a:rPr>
              <a:t>?</a:t>
            </a:r>
            <a:endParaRPr sz="6000"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190" name="Google Shape;190;p26"/>
          <p:cNvSpPr txBox="1"/>
          <p:nvPr/>
        </p:nvSpPr>
        <p:spPr>
          <a:xfrm>
            <a:off x="5787352" y="327229"/>
            <a:ext cx="6477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latin typeface="Lobster"/>
                <a:ea typeface="Lobster"/>
                <a:cs typeface="Lobster"/>
                <a:sym typeface="Lobster"/>
              </a:rPr>
              <a:t>?</a:t>
            </a:r>
            <a:endParaRPr sz="6000">
              <a:latin typeface="Lobster"/>
              <a:ea typeface="Lobster"/>
              <a:cs typeface="Lobster"/>
              <a:sym typeface="Lobster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ctrTitle"/>
          </p:nvPr>
        </p:nvSpPr>
        <p:spPr>
          <a:xfrm>
            <a:off x="729450" y="11700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Introduction</a:t>
            </a:r>
            <a:endParaRPr sz="3600"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9325" y="967005"/>
            <a:ext cx="2809824" cy="344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100" name="Google Shape;100;p15"/>
          <p:cNvSpPr txBox="1"/>
          <p:nvPr>
            <p:ph idx="1" type="body"/>
          </p:nvPr>
        </p:nvSpPr>
        <p:spPr>
          <a:xfrm>
            <a:off x="406975" y="1750475"/>
            <a:ext cx="5463900" cy="23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Robots and Humans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Robot companions are starting to be explored more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○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(e.g. Friends, Caretakers, Teachers)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○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Robots can consistently provide source of happiness and compassion that humans may not always be capable of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Not many applications of formal methods for robots operating in non-safety critical applications 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1" name="Google Shape;10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1850" y="2617474"/>
            <a:ext cx="3212150" cy="22670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31850" y="638163"/>
            <a:ext cx="3212145" cy="1806250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/>
          <p:nvPr/>
        </p:nvSpPr>
        <p:spPr>
          <a:xfrm>
            <a:off x="6754175" y="2368200"/>
            <a:ext cx="1567500" cy="1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iPal companion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4" name="Google Shape;104;p15"/>
          <p:cNvSpPr txBox="1"/>
          <p:nvPr/>
        </p:nvSpPr>
        <p:spPr>
          <a:xfrm>
            <a:off x="6754175" y="4808375"/>
            <a:ext cx="1567500" cy="1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latin typeface="Lato"/>
                <a:ea typeface="Lato"/>
                <a:cs typeface="Lato"/>
                <a:sym typeface="Lato"/>
              </a:rPr>
              <a:t>NAO teacher</a:t>
            </a:r>
            <a:endParaRPr sz="1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5" name="Google Shape;105;p15"/>
          <p:cNvSpPr txBox="1"/>
          <p:nvPr>
            <p:ph type="title"/>
          </p:nvPr>
        </p:nvSpPr>
        <p:spPr>
          <a:xfrm>
            <a:off x="729450" y="41380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Problem Statement</a:t>
            </a:r>
            <a:endParaRPr sz="2000"/>
          </a:p>
        </p:txBody>
      </p:sp>
      <p:sp>
        <p:nvSpPr>
          <p:cNvPr id="106" name="Google Shape;106;p15"/>
          <p:cNvSpPr txBox="1"/>
          <p:nvPr>
            <p:ph idx="1" type="body"/>
          </p:nvPr>
        </p:nvSpPr>
        <p:spPr>
          <a:xfrm>
            <a:off x="330775" y="4520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Calibri"/>
                <a:ea typeface="Calibri"/>
                <a:cs typeface="Calibri"/>
                <a:sym typeface="Calibri"/>
              </a:rPr>
              <a:t>Robots should be capable of optimally engaging with human users</a:t>
            </a: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Assumptions</a:t>
            </a:r>
            <a:endParaRPr/>
          </a:p>
        </p:txBody>
      </p:sp>
      <p:sp>
        <p:nvSpPr>
          <p:cNvPr id="112" name="Google Shape;112;p16"/>
          <p:cNvSpPr txBox="1"/>
          <p:nvPr>
            <p:ph idx="1" type="body"/>
          </p:nvPr>
        </p:nvSpPr>
        <p:spPr>
          <a:xfrm>
            <a:off x="729450" y="2024000"/>
            <a:ext cx="5706600" cy="272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We will focus on optimal speech only and did not consider movement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Robot mood will correlate with human mood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There are three considered states volume, pitch, and speed (1/low, 2/medium, 3/high). We will consider “2” to be the ideal state.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We do not directly consider changes in the human mood in our model.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3" name="Google Shape;11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36045" y="2056520"/>
            <a:ext cx="2593876" cy="197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Approach</a:t>
            </a:r>
            <a:endParaRPr sz="3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Approach</a:t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729450" y="2078875"/>
            <a:ext cx="7688700" cy="29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AutoNum type="arabicPeriod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Determine properties that should hold for system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AutoNum type="arabicPeriod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Construct transition system that replicates possible interaction with human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AutoNum type="arabicPeriod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Verify properties in transition system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AutoNum type="arabicPeriod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Generate policy that follows properties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AutoNum type="arabicPeriod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Implement on NAO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 Approach</a:t>
            </a:r>
            <a:endParaRPr/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729450" y="2078875"/>
            <a:ext cx="7688700" cy="29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AutoNum type="arabicPeriod"/>
            </a:pPr>
            <a:r>
              <a:rPr b="1" lang="en" sz="1600">
                <a:latin typeface="Calibri"/>
                <a:ea typeface="Calibri"/>
                <a:cs typeface="Calibri"/>
                <a:sym typeface="Calibri"/>
              </a:rPr>
              <a:t>Determine properties that should hold for system</a:t>
            </a:r>
            <a:endParaRPr b="1"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AutoNum type="arabicPeriod"/>
            </a:pPr>
            <a:r>
              <a:rPr b="1" lang="en" sz="1600">
                <a:latin typeface="Calibri"/>
                <a:ea typeface="Calibri"/>
                <a:cs typeface="Calibri"/>
                <a:sym typeface="Calibri"/>
              </a:rPr>
              <a:t>Construct transition system that replicates possible interaction with human</a:t>
            </a:r>
            <a:endParaRPr b="1"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AutoNum type="arabicPeriod"/>
            </a:pPr>
            <a:r>
              <a:rPr b="1" lang="en" sz="1600">
                <a:latin typeface="Calibri"/>
                <a:ea typeface="Calibri"/>
                <a:cs typeface="Calibri"/>
                <a:sym typeface="Calibri"/>
              </a:rPr>
              <a:t>Verify properties in transition system</a:t>
            </a:r>
            <a:endParaRPr b="1"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AutoNum type="arabicPeriod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Generate policy that follows properties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Font typeface="Calibri"/>
              <a:buAutoNum type="arabicPeriod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* Implement on NAO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Properties</a:t>
            </a:r>
            <a:endParaRPr/>
          </a:p>
        </p:txBody>
      </p:sp>
      <p:sp>
        <p:nvSpPr>
          <p:cNvPr id="136" name="Google Shape;136;p20"/>
          <p:cNvSpPr txBox="1"/>
          <p:nvPr>
            <p:ph idx="1" type="body"/>
          </p:nvPr>
        </p:nvSpPr>
        <p:spPr>
          <a:xfrm>
            <a:off x="729450" y="2078875"/>
            <a:ext cx="7688700" cy="29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filter(avg, Pmax=?  [F[1,212] "goodVol"])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filter(avg, Pmax=?  [F[1,212] "goodSpeed"])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 sz="1800">
                <a:latin typeface="Calibri"/>
                <a:ea typeface="Calibri"/>
                <a:cs typeface="Calibri"/>
                <a:sym typeface="Calibri"/>
              </a:rPr>
              <a:t>filter(avg, Pmax=?  [F[1,212] "goodPitch"])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7" name="Google Shape;13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7647" y="3377750"/>
            <a:ext cx="3615750" cy="141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of Verification</a:t>
            </a:r>
            <a:endParaRPr/>
          </a:p>
        </p:txBody>
      </p:sp>
      <p:pic>
        <p:nvPicPr>
          <p:cNvPr id="143" name="Google Shape;143;p21"/>
          <p:cNvPicPr preferRelativeResize="0"/>
          <p:nvPr/>
        </p:nvPicPr>
        <p:blipFill rotWithShape="1">
          <a:blip r:embed="rId3">
            <a:alphaModFix/>
          </a:blip>
          <a:srcRect b="0" l="0" r="0" t="11987"/>
          <a:stretch/>
        </p:blipFill>
        <p:spPr>
          <a:xfrm>
            <a:off x="1671650" y="1978024"/>
            <a:ext cx="1846000" cy="1957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Google Shape;144;p21"/>
          <p:cNvPicPr preferRelativeResize="0"/>
          <p:nvPr/>
        </p:nvPicPr>
        <p:blipFill rotWithShape="1">
          <a:blip r:embed="rId4">
            <a:alphaModFix/>
          </a:blip>
          <a:srcRect b="0" l="0" r="0" t="11987"/>
          <a:stretch/>
        </p:blipFill>
        <p:spPr>
          <a:xfrm>
            <a:off x="3607456" y="1959475"/>
            <a:ext cx="1946990" cy="1957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21"/>
          <p:cNvPicPr preferRelativeResize="0"/>
          <p:nvPr/>
        </p:nvPicPr>
        <p:blipFill rotWithShape="1">
          <a:blip r:embed="rId5">
            <a:alphaModFix/>
          </a:blip>
          <a:srcRect b="0" l="0" r="0" t="10984"/>
          <a:stretch/>
        </p:blipFill>
        <p:spPr>
          <a:xfrm>
            <a:off x="5644252" y="1978025"/>
            <a:ext cx="1831698" cy="1928996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1"/>
          <p:cNvSpPr txBox="1"/>
          <p:nvPr/>
        </p:nvSpPr>
        <p:spPr>
          <a:xfrm>
            <a:off x="502600" y="4059750"/>
            <a:ext cx="8156700" cy="7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* For our model we found that it takes at least 212 steps to guarantee with probability 1.0 that the model reaches these properties.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